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3" r:id="rId3"/>
    <p:sldId id="280" r:id="rId4"/>
    <p:sldId id="282" r:id="rId5"/>
    <p:sldId id="277" r:id="rId6"/>
    <p:sldId id="264" r:id="rId7"/>
    <p:sldId id="256" r:id="rId8"/>
    <p:sldId id="283" r:id="rId9"/>
    <p:sldId id="258" r:id="rId10"/>
    <p:sldId id="25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erv&#233;\Desktop\COVID\SergeT\euromomo3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erv&#233;\Desktop\COVID\SergeT\euromomo3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414482568105271E-2"/>
          <c:y val="2.3833396010559029E-2"/>
          <c:w val="0.88209951881014859"/>
          <c:h val="0.8416746864975212"/>
        </c:manualLayout>
      </c:layou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Austria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E91-4CBB-988A-9159E989D78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Belgium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E91-4CBB-988A-9159E989D788}"/>
                </c:ext>
              </c:extLst>
            </c:dLbl>
            <c:dLbl>
              <c:idx val="2"/>
              <c:layout>
                <c:manualLayout>
                  <c:x val="0"/>
                  <c:y val="5.8055161240972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Cyprus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E91-4CBB-988A-9159E989D788}"/>
                </c:ext>
              </c:extLst>
            </c:dLbl>
            <c:dLbl>
              <c:idx val="3"/>
              <c:layout>
                <c:manualLayout>
                  <c:x val="-0.10895470401210683"/>
                  <c:y val="-5.031432069975827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aseline="0"/>
                      <a:t>Denmark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6660787116235"/>
                      <c:h val="5.0256570290019814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BE91-4CBB-988A-9159E989D78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Estonia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E91-4CBB-988A-9159E989D788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Finland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BE91-4CBB-988A-9159E989D788}"/>
                </c:ext>
              </c:extLst>
            </c:dLbl>
            <c:dLbl>
              <c:idx val="6"/>
              <c:layout>
                <c:manualLayout>
                  <c:x val="-3.2686411203632151E-2"/>
                  <c:y val="-5.0314473075509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France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E91-4CBB-988A-9159E989D788}"/>
                </c:ext>
              </c:extLst>
            </c:dLbl>
            <c:dLbl>
              <c:idx val="7"/>
              <c:layout>
                <c:manualLayout>
                  <c:x val="-4.3581881604842734E-2"/>
                  <c:y val="-6.192550532370406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Germany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BE91-4CBB-988A-9159E989D788}"/>
                </c:ext>
              </c:extLst>
            </c:dLbl>
            <c:dLbl>
              <c:idx val="8"/>
              <c:layout>
                <c:manualLayout>
                  <c:x val="-8.1716028009080177E-2"/>
                  <c:y val="-5.8055161240972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Greece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BE91-4CBB-988A-9159E989D788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Hungary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BE91-4CBB-988A-9159E989D788}"/>
                </c:ext>
              </c:extLst>
            </c:dLbl>
            <c:dLbl>
              <c:idx val="10"/>
              <c:layout>
                <c:manualLayout>
                  <c:x val="5.7201219606356095E-2"/>
                  <c:y val="8.127722573736136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Israel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BE91-4CBB-988A-9159E989D788}"/>
                </c:ext>
              </c:extLst>
            </c:dLbl>
            <c:dLbl>
              <c:idx val="11"/>
              <c:layout>
                <c:manualLayout>
                  <c:x val="-5.7201219606356095E-2"/>
                  <c:y val="-3.870344082731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Italy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BE91-4CBB-988A-9159E989D788}"/>
                </c:ext>
              </c:extLst>
            </c:dLbl>
            <c:dLbl>
              <c:idx val="12"/>
              <c:layout>
                <c:manualLayout>
                  <c:x val="-7.6268292808474789E-2"/>
                  <c:y val="-4.2573784910046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Luxemburg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BE91-4CBB-988A-9159E989D788}"/>
                </c:ext>
              </c:extLst>
            </c:dLbl>
            <c:dLbl>
              <c:idx val="13"/>
              <c:layout>
                <c:manualLayout>
                  <c:x val="-3.5410278803934922E-2"/>
                  <c:y val="2.322206449638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Malta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BE91-4CBB-988A-9159E989D788}"/>
                </c:ext>
              </c:extLst>
            </c:dLbl>
            <c:dLbl>
              <c:idx val="14"/>
              <c:layout>
                <c:manualLayout>
                  <c:x val="-0.15253658561694958"/>
                  <c:y val="-3.4833096744583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Netherlands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BE91-4CBB-988A-9159E989D788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/>
                      <a:t>Norway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BE91-4CBB-988A-9159E989D788}"/>
                </c:ext>
              </c:extLst>
            </c:dLbl>
            <c:dLbl>
              <c:idx val="16"/>
              <c:layout>
                <c:manualLayout>
                  <c:x val="-0.15526045321725224"/>
                  <c:y val="-5.418481715824106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Portugal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BE91-4CBB-988A-9159E989D788}"/>
                </c:ext>
              </c:extLst>
            </c:dLbl>
            <c:dLbl>
              <c:idx val="17"/>
              <c:layout>
                <c:manualLayout>
                  <c:x val="-1.6343205601816027E-2"/>
                  <c:y val="3.483309674458335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Slovenia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BE91-4CBB-988A-9159E989D788}"/>
                </c:ext>
              </c:extLst>
            </c:dLbl>
            <c:dLbl>
              <c:idx val="18"/>
              <c:layout>
                <c:manualLayout>
                  <c:x val="-0.14708885041634423"/>
                  <c:y val="1.548137633092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Spain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BE91-4CBB-988A-9159E989D788}"/>
                </c:ext>
              </c:extLst>
            </c:dLbl>
            <c:dLbl>
              <c:idx val="19"/>
              <c:layout>
                <c:manualLayout>
                  <c:x val="0.21246167282360834"/>
                  <c:y val="-1.548137633092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Sweden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BE91-4CBB-988A-9159E989D788}"/>
                </c:ext>
              </c:extLst>
            </c:dLbl>
            <c:dLbl>
              <c:idx val="20"/>
              <c:layout>
                <c:manualLayout>
                  <c:x val="-0.17160365881906828"/>
                  <c:y val="0.16255445147472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Switzerland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BE91-4CBB-988A-9159E989D788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/>
                      <a:t>UK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BE91-4CBB-988A-9159E989D7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2.2391541380059343E-2"/>
                  <c:y val="0.26027183392478304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aseline="0" dirty="0"/>
                      <a:t>y = 0.7846x - 0.9051</a:t>
                    </a:r>
                    <a:br>
                      <a:rPr lang="en-US" sz="1200" baseline="0" dirty="0"/>
                    </a:br>
                    <a:r>
                      <a:rPr lang="en-US" sz="1200" baseline="0" dirty="0"/>
                      <a:t>R² = 0.3556</a:t>
                    </a:r>
                    <a:endParaRPr lang="en-US" sz="1200" dirty="0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Sheet1!$AT$39:$AT$60</c:f>
              <c:numCache>
                <c:formatCode>General</c:formatCode>
                <c:ptCount val="22"/>
                <c:pt idx="0">
                  <c:v>2.5599999999999996</c:v>
                </c:pt>
                <c:pt idx="1">
                  <c:v>1.63</c:v>
                </c:pt>
                <c:pt idx="2">
                  <c:v>1.4899999999999984</c:v>
                </c:pt>
                <c:pt idx="3">
                  <c:v>0.58999999999999986</c:v>
                </c:pt>
                <c:pt idx="4">
                  <c:v>2.7799999999999994</c:v>
                </c:pt>
                <c:pt idx="5">
                  <c:v>2.1799999999999997</c:v>
                </c:pt>
                <c:pt idx="6">
                  <c:v>1.8600000000000003</c:v>
                </c:pt>
                <c:pt idx="7">
                  <c:v>1.4699999999999998</c:v>
                </c:pt>
                <c:pt idx="8">
                  <c:v>1.0299999999999994</c:v>
                </c:pt>
                <c:pt idx="9">
                  <c:v>3.0199999999999996</c:v>
                </c:pt>
                <c:pt idx="10">
                  <c:v>1.3799999999999955</c:v>
                </c:pt>
                <c:pt idx="11">
                  <c:v>1.2600000000000007</c:v>
                </c:pt>
                <c:pt idx="12">
                  <c:v>2.1599999999999993</c:v>
                </c:pt>
                <c:pt idx="13">
                  <c:v>4.4200000000000017</c:v>
                </c:pt>
                <c:pt idx="14">
                  <c:v>0.83999999999999986</c:v>
                </c:pt>
                <c:pt idx="15">
                  <c:v>0.80000000000000071</c:v>
                </c:pt>
                <c:pt idx="16">
                  <c:v>0.98000000000000043</c:v>
                </c:pt>
                <c:pt idx="17">
                  <c:v>1.089999999999999</c:v>
                </c:pt>
                <c:pt idx="18">
                  <c:v>0.82000000000000028</c:v>
                </c:pt>
                <c:pt idx="19">
                  <c:v>1.4699999999999989</c:v>
                </c:pt>
                <c:pt idx="20">
                  <c:v>0.88000000000000078</c:v>
                </c:pt>
                <c:pt idx="21">
                  <c:v>3.9499999999999957</c:v>
                </c:pt>
              </c:numCache>
            </c:numRef>
          </c:xVal>
          <c:yVal>
            <c:numRef>
              <c:f>Sheet1!$W$39:$W$60</c:f>
              <c:numCache>
                <c:formatCode>General</c:formatCode>
                <c:ptCount val="22"/>
                <c:pt idx="0">
                  <c:v>-0.68</c:v>
                </c:pt>
                <c:pt idx="1">
                  <c:v>-0.23</c:v>
                </c:pt>
                <c:pt idx="2">
                  <c:v>-0.34</c:v>
                </c:pt>
                <c:pt idx="3">
                  <c:v>-0.47</c:v>
                </c:pt>
                <c:pt idx="4">
                  <c:v>2.34</c:v>
                </c:pt>
                <c:pt idx="5">
                  <c:v>-0.43</c:v>
                </c:pt>
                <c:pt idx="6">
                  <c:v>0.72</c:v>
                </c:pt>
                <c:pt idx="7">
                  <c:v>1.26</c:v>
                </c:pt>
                <c:pt idx="8">
                  <c:v>2.02</c:v>
                </c:pt>
                <c:pt idx="9">
                  <c:v>3.76</c:v>
                </c:pt>
                <c:pt idx="10">
                  <c:v>-0.87</c:v>
                </c:pt>
                <c:pt idx="11">
                  <c:v>0.67</c:v>
                </c:pt>
                <c:pt idx="12">
                  <c:v>1.52</c:v>
                </c:pt>
                <c:pt idx="13">
                  <c:v>1.89</c:v>
                </c:pt>
                <c:pt idx="14">
                  <c:v>0.87</c:v>
                </c:pt>
                <c:pt idx="15">
                  <c:v>-1.84</c:v>
                </c:pt>
                <c:pt idx="16">
                  <c:v>0.15</c:v>
                </c:pt>
                <c:pt idx="17">
                  <c:v>-1.21</c:v>
                </c:pt>
                <c:pt idx="18">
                  <c:v>-0.65</c:v>
                </c:pt>
                <c:pt idx="19">
                  <c:v>0.27</c:v>
                </c:pt>
                <c:pt idx="20">
                  <c:v>-0.28000000000000003</c:v>
                </c:pt>
                <c:pt idx="21">
                  <c:v>1.95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7-BE91-4CBB-988A-9159E989D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4805912"/>
        <c:axId val="484814768"/>
      </c:scatterChart>
      <c:valAx>
        <c:axId val="484805912"/>
        <c:scaling>
          <c:orientation val="minMax"/>
          <c:max val="4.5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/>
                  <a:t>Increase in percent vaccinated, week 12 of 2021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814768"/>
        <c:crossesAt val="-2"/>
        <c:crossBetween val="midCat"/>
        <c:majorUnit val="2"/>
      </c:valAx>
      <c:valAx>
        <c:axId val="484814768"/>
        <c:scaling>
          <c:orientation val="minMax"/>
          <c:max val="4"/>
          <c:min val="-2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 dirty="0"/>
                  <a:t>Z of</a:t>
                </a:r>
                <a:r>
                  <a:rPr lang="en-GB" sz="1400" baseline="0" dirty="0"/>
                  <a:t> </a:t>
                </a:r>
                <a:r>
                  <a:rPr lang="en-GB" sz="1400" baseline="0" dirty="0" err="1"/>
                  <a:t>mortaity</a:t>
                </a:r>
                <a:r>
                  <a:rPr lang="en-GB" sz="1400" baseline="0" dirty="0"/>
                  <a:t> 15-44 years, week 14 of 2021</a:t>
                </a:r>
                <a:endParaRPr lang="en-GB" sz="14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805912"/>
        <c:crosses val="autoZero"/>
        <c:crossBetween val="midCat"/>
        <c:majorUnit val="2"/>
      </c:valAx>
      <c:spPr>
        <a:noFill/>
        <a:ln w="25400"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526126809948"/>
          <c:y val="3.5546337722359253E-2"/>
          <c:w val="0.84498771608156109"/>
          <c:h val="0.84167467825024778"/>
        </c:manualLayout>
      </c:layou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Austria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14E-4BC8-9A9F-4691F94926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Belgium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14E-4BC8-9A9F-4691F94926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Cyprus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314E-4BC8-9A9F-4691F9492607}"/>
                </c:ext>
              </c:extLst>
            </c:dLbl>
            <c:dLbl>
              <c:idx val="3"/>
              <c:layout>
                <c:manualLayout>
                  <c:x val="-0.13263525305410123"/>
                  <c:y val="-4.156674660271785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Denmark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14E-4BC8-9A9F-4691F9492607}"/>
                </c:ext>
              </c:extLst>
            </c:dLbl>
            <c:dLbl>
              <c:idx val="4"/>
              <c:layout>
                <c:manualLayout>
                  <c:x val="3.992344534469329E-2"/>
                  <c:y val="-4.121475248631682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Estonia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14E-4BC8-9A9F-4691F949260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Finland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314E-4BC8-9A9F-4691F949260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France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314E-4BC8-9A9F-4691F949260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Germany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14E-4BC8-9A9F-4691F9492607}"/>
                </c:ext>
              </c:extLst>
            </c:dLbl>
            <c:dLbl>
              <c:idx val="8"/>
              <c:layout>
                <c:manualLayout>
                  <c:x val="-0.1944235178073403"/>
                  <c:y val="9.206547399933995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Greece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909743115969584E-2"/>
                      <c:h val="5.4318872751706174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8-314E-4BC8-9A9F-4691F9492607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Hungary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14E-4BC8-9A9F-4691F9492607}"/>
                </c:ext>
              </c:extLst>
            </c:dLbl>
            <c:dLbl>
              <c:idx val="10"/>
              <c:layout>
                <c:manualLayout>
                  <c:x val="-9.5404304828388603E-2"/>
                  <c:y val="1.278976818545163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Israel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314E-4BC8-9A9F-4691F9492607}"/>
                </c:ext>
              </c:extLst>
            </c:dLbl>
            <c:dLbl>
              <c:idx val="11"/>
              <c:layout>
                <c:manualLayout>
                  <c:x val="-9.5111881379751947E-2"/>
                  <c:y val="8.169619582154934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Italy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14E-4BC8-9A9F-4691F9492607}"/>
                </c:ext>
              </c:extLst>
            </c:dLbl>
            <c:dLbl>
              <c:idx val="12"/>
              <c:layout>
                <c:manualLayout>
                  <c:x val="-4.1884816753926746E-2"/>
                  <c:y val="0.1726618705035971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Luxemburg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314E-4BC8-9A9F-4691F9492607}"/>
                </c:ext>
              </c:extLst>
            </c:dLbl>
            <c:dLbl>
              <c:idx val="13"/>
              <c:layout>
                <c:manualLayout>
                  <c:x val="-6.2648954806961435E-2"/>
                  <c:y val="-4.2573784910046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Malta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314E-4BC8-9A9F-4691F9492607}"/>
                </c:ext>
              </c:extLst>
            </c:dLbl>
            <c:dLbl>
              <c:idx val="14"/>
              <c:layout>
                <c:manualLayout>
                  <c:x val="-0.15862657551002496"/>
                  <c:y val="1.493100777469014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Netherlands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314E-4BC8-9A9F-4691F9492607}"/>
                </c:ext>
              </c:extLst>
            </c:dLbl>
            <c:dLbl>
              <c:idx val="15"/>
              <c:layout>
                <c:manualLayout>
                  <c:x val="-0.1977894124490984"/>
                  <c:y val="0.10231814548361311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Norway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314E-4BC8-9A9F-4691F9492607}"/>
                </c:ext>
              </c:extLst>
            </c:dLbl>
            <c:dLbl>
              <c:idx val="16"/>
              <c:layout>
                <c:manualLayout>
                  <c:x val="-5.8173356602675974E-2"/>
                  <c:y val="-5.755395683453237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Portugal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314E-4BC8-9A9F-4691F9492607}"/>
                </c:ext>
              </c:extLst>
            </c:dLbl>
            <c:dLbl>
              <c:idx val="17"/>
              <c:layout>
                <c:manualLayout>
                  <c:x val="-2.5596276905177472E-2"/>
                  <c:y val="-5.755395683453237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Slovenia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314E-4BC8-9A9F-4691F9492607}"/>
                </c:ext>
              </c:extLst>
            </c:dLbl>
            <c:dLbl>
              <c:idx val="18"/>
              <c:layout>
                <c:manualLayout>
                  <c:x val="-9.9608828002724234E-2"/>
                  <c:y val="-3.688300817618418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Spain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314E-4BC8-9A9F-4691F9492607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/>
                      <a:t>Sweden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314E-4BC8-9A9F-4691F9492607}"/>
                </c:ext>
              </c:extLst>
            </c:dLbl>
            <c:dLbl>
              <c:idx val="20"/>
              <c:layout>
                <c:manualLayout>
                  <c:x val="3.9133302538023947E-2"/>
                  <c:y val="-5.793523175190536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Switzerland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314E-4BC8-9A9F-4691F9492607}"/>
                </c:ext>
              </c:extLst>
            </c:dLbl>
            <c:dLbl>
              <c:idx val="21"/>
              <c:layout>
                <c:manualLayout>
                  <c:x val="-8.7163763209685469E-2"/>
                  <c:y val="2.322206449638892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UK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314E-4BC8-9A9F-4691F94926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1.076313762094401E-2"/>
                  <c:y val="0.21765931341924483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aseline="0" dirty="0"/>
                      <a:t>y = -0.6222x + 0.6341</a:t>
                    </a:r>
                    <a:br>
                      <a:rPr lang="en-US" sz="1400" baseline="0" dirty="0"/>
                    </a:br>
                    <a:r>
                      <a:rPr lang="en-US" sz="1400" baseline="0" dirty="0"/>
                      <a:t>R² = 0.3287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Sheet1!$AU$39:$AU$60</c:f>
              <c:numCache>
                <c:formatCode>General</c:formatCode>
                <c:ptCount val="22"/>
                <c:pt idx="0">
                  <c:v>1.9399999999999995</c:v>
                </c:pt>
                <c:pt idx="1">
                  <c:v>2.1499999999999995</c:v>
                </c:pt>
                <c:pt idx="2">
                  <c:v>2.3450000000000006</c:v>
                </c:pt>
                <c:pt idx="3">
                  <c:v>0.87000000000000099</c:v>
                </c:pt>
                <c:pt idx="4">
                  <c:v>2</c:v>
                </c:pt>
                <c:pt idx="5">
                  <c:v>2.2300000000000004</c:v>
                </c:pt>
                <c:pt idx="6">
                  <c:v>1.879999999999999</c:v>
                </c:pt>
                <c:pt idx="7">
                  <c:v>1.4600000000000009</c:v>
                </c:pt>
                <c:pt idx="8">
                  <c:v>1.1600000000000001</c:v>
                </c:pt>
                <c:pt idx="9">
                  <c:v>3.17</c:v>
                </c:pt>
                <c:pt idx="10">
                  <c:v>0.77000000000000313</c:v>
                </c:pt>
                <c:pt idx="11">
                  <c:v>1.3599999999999994</c:v>
                </c:pt>
                <c:pt idx="12">
                  <c:v>1.7300000000000004</c:v>
                </c:pt>
                <c:pt idx="13">
                  <c:v>4.7399999999999984</c:v>
                </c:pt>
                <c:pt idx="14">
                  <c:v>0.84500000000000064</c:v>
                </c:pt>
                <c:pt idx="15">
                  <c:v>1.5299999999999994</c:v>
                </c:pt>
                <c:pt idx="16">
                  <c:v>0.87999999999999901</c:v>
                </c:pt>
                <c:pt idx="17">
                  <c:v>1.0200000000000014</c:v>
                </c:pt>
                <c:pt idx="18">
                  <c:v>0.61999999999999922</c:v>
                </c:pt>
                <c:pt idx="19">
                  <c:v>1.2200000000000024</c:v>
                </c:pt>
                <c:pt idx="20">
                  <c:v>1.0599999999999987</c:v>
                </c:pt>
                <c:pt idx="21">
                  <c:v>4.8000000000000043</c:v>
                </c:pt>
              </c:numCache>
            </c:numRef>
          </c:xVal>
          <c:yVal>
            <c:numRef>
              <c:f>Sheet1!$AD$39:$AD$60</c:f>
              <c:numCache>
                <c:formatCode>General</c:formatCode>
                <c:ptCount val="22"/>
                <c:pt idx="0">
                  <c:v>-0.32</c:v>
                </c:pt>
                <c:pt idx="1">
                  <c:v>0.69</c:v>
                </c:pt>
                <c:pt idx="2">
                  <c:v>-1.76</c:v>
                </c:pt>
                <c:pt idx="3">
                  <c:v>0.28999999999999998</c:v>
                </c:pt>
                <c:pt idx="4">
                  <c:v>0.78</c:v>
                </c:pt>
                <c:pt idx="5">
                  <c:v>-0.6</c:v>
                </c:pt>
                <c:pt idx="6">
                  <c:v>-4.1100000000000003</c:v>
                </c:pt>
                <c:pt idx="7">
                  <c:v>0.46</c:v>
                </c:pt>
                <c:pt idx="8">
                  <c:v>-0.52</c:v>
                </c:pt>
                <c:pt idx="9">
                  <c:v>-1.34</c:v>
                </c:pt>
                <c:pt idx="10">
                  <c:v>0.26</c:v>
                </c:pt>
                <c:pt idx="11">
                  <c:v>-0.63</c:v>
                </c:pt>
                <c:pt idx="12">
                  <c:v>-0.69</c:v>
                </c:pt>
                <c:pt idx="13">
                  <c:v>-1.71</c:v>
                </c:pt>
                <c:pt idx="14">
                  <c:v>-0.46</c:v>
                </c:pt>
                <c:pt idx="15">
                  <c:v>-1.18</c:v>
                </c:pt>
                <c:pt idx="16">
                  <c:v>0.82</c:v>
                </c:pt>
                <c:pt idx="17">
                  <c:v>-0.04</c:v>
                </c:pt>
                <c:pt idx="18">
                  <c:v>0.94</c:v>
                </c:pt>
                <c:pt idx="19">
                  <c:v>0.02</c:v>
                </c:pt>
                <c:pt idx="20">
                  <c:v>0.79</c:v>
                </c:pt>
                <c:pt idx="21">
                  <c:v>-2.4900000000000002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7-314E-4BC8-9A9F-4691F94926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4805912"/>
        <c:axId val="484814768"/>
      </c:scatterChart>
      <c:valAx>
        <c:axId val="484805912"/>
        <c:scaling>
          <c:orientation val="minMax"/>
          <c:max val="5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/>
                  <a:t>Increase in percent vaccinated, week 13 of 2021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814768"/>
        <c:crossesAt val="-5"/>
        <c:crossBetween val="midCat"/>
        <c:majorUnit val="2"/>
      </c:valAx>
      <c:valAx>
        <c:axId val="484814768"/>
        <c:scaling>
          <c:orientation val="minMax"/>
          <c:max val="1.5"/>
          <c:min val="-5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400" dirty="0"/>
                  <a:t>Z of</a:t>
                </a:r>
                <a:r>
                  <a:rPr lang="en-GB" sz="1400" baseline="0" dirty="0"/>
                  <a:t> </a:t>
                </a:r>
                <a:r>
                  <a:rPr lang="en-GB" sz="1400" baseline="0" dirty="0" err="1"/>
                  <a:t>mortaity</a:t>
                </a:r>
                <a:r>
                  <a:rPr lang="en-GB" sz="1400" baseline="0" dirty="0"/>
                  <a:t> 15-44 years, week 21 of 2021</a:t>
                </a:r>
                <a:endParaRPr lang="en-GB" sz="1400" dirty="0"/>
              </a:p>
            </c:rich>
          </c:tx>
          <c:layout>
            <c:manualLayout>
              <c:xMode val="edge"/>
              <c:yMode val="edge"/>
              <c:x val="0"/>
              <c:y val="0.1107240956850148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805912"/>
        <c:crosses val="autoZero"/>
        <c:crossBetween val="midCat"/>
        <c:majorUnit val="2.5"/>
      </c:valAx>
      <c:spPr>
        <a:noFill/>
        <a:ln w="25400"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0.82926</cdr:x>
      <cdr:y>0.71412</cdr:y>
    </cdr:from>
    <cdr:to>
      <cdr:x>0.88707</cdr:x>
      <cdr:y>0.78189</cdr:y>
    </cdr:to>
    <cdr:sp macro="" textlink="">
      <cdr:nvSpPr>
        <cdr:cNvPr id="2" name="Text Box 57">
          <a:extLst xmlns:a="http://schemas.openxmlformats.org/drawingml/2006/main">
            <a:ext uri="{FF2B5EF4-FFF2-40B4-BE49-F238E27FC236}">
              <a16:creationId xmlns:a16="http://schemas.microsoft.com/office/drawing/2014/main" id="{9F790A98-FCF2-4A25-B873-0A10E794F573}"/>
            </a:ext>
          </a:extLst>
        </cdr:cNvPr>
        <cdr:cNvSpPr txBox="1"/>
      </cdr:nvSpPr>
      <cdr:spPr>
        <a:xfrm xmlns:a="http://schemas.openxmlformats.org/drawingml/2006/main">
          <a:off x="4756456" y="3270453"/>
          <a:ext cx="331601" cy="310379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6350">
          <a:solidFill>
            <a:prstClr val="black"/>
          </a:solidFill>
        </a:ln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lnSpc>
              <a:spcPct val="107000"/>
            </a:lnSpc>
            <a:spcAft>
              <a:spcPts val="800"/>
            </a:spcAft>
          </a:pPr>
          <a:r>
            <a: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0.18383</cdr:x>
      <cdr:y>0.64109</cdr:y>
    </cdr:from>
    <cdr:to>
      <cdr:x>0.23618</cdr:x>
      <cdr:y>0.71063</cdr:y>
    </cdr:to>
    <cdr:sp macro="" textlink="">
      <cdr:nvSpPr>
        <cdr:cNvPr id="2" name="Text Box 57"/>
        <cdr:cNvSpPr txBox="1"/>
      </cdr:nvSpPr>
      <cdr:spPr>
        <a:xfrm xmlns:a="http://schemas.openxmlformats.org/drawingml/2006/main">
          <a:off x="1003300" y="2546350"/>
          <a:ext cx="285750" cy="27622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6350">
          <a:solidFill>
            <a:prstClr val="black"/>
          </a:solidFill>
        </a:ln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/>
        <a:p xmlns:a="http://schemas.openxmlformats.org/drawingml/2006/main">
          <a:pPr>
            <a:lnSpc>
              <a:spcPct val="107000"/>
            </a:lnSpc>
            <a:spcAft>
              <a:spcPts val="800"/>
            </a:spcAft>
          </a:pPr>
          <a:r>
            <a: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B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D0EB2-F7E8-467F-BEFF-3BEA08D91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804207-2DAF-49E7-8A8E-65284FA7E2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1CA78-7FFB-4B97-869F-FE445D040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7A6A-01D2-483C-A9BF-3C14D09F542A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9E84A-815A-4CC5-9F41-44174328E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D0504-4466-4869-B1E1-C1F172C7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BBE6-03C3-4170-B224-8054C39DA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275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C009D-0267-4D66-8AF0-62CC6EAD6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F36883-6FE0-4E23-B652-1596DD2560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865A8-10FF-4CE4-AAD6-5EA49F6FD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7A6A-01D2-483C-A9BF-3C14D09F542A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A3FD1-2ADA-45A0-A09B-005DD8455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8204E-5E4C-4F61-8800-FE1BEA315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BBE6-03C3-4170-B224-8054C39DA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06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D16A02-1BBB-43DC-ACB2-7B439F7E64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21D217-7AE8-4388-BAB1-544A57CCA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5E124-BB0D-4241-885C-AB63F6BB9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7A6A-01D2-483C-A9BF-3C14D09F542A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3B1C6-EAD5-4F60-9EE4-D66953552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865FC-EBAF-48F9-B965-F3CDCE895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BBE6-03C3-4170-B224-8054C39DA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080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6924C-8AF1-4322-B16D-C500CF43A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9F826-00A0-429C-A26A-792478822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D576C-904D-4CA8-8B22-E6DD747FA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7A6A-01D2-483C-A9BF-3C14D09F542A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B744D-FCA1-48FA-9923-274D43C80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44C45-C88F-4712-99D9-A751EE6CA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BBE6-03C3-4170-B224-8054C39DA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312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38413-D743-4EC7-A7AB-FCF00117E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4183B-16AF-4C12-B3A6-EF7AC6D3D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80743-6970-4962-9C32-94DEFF077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7A6A-01D2-483C-A9BF-3C14D09F542A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97FC1-87B1-4C2E-8C39-E4C15029C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4874D-498F-4B7C-BB01-87D8E6AAF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BBE6-03C3-4170-B224-8054C39DA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268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292EA-2D97-436A-8223-75B9B1C55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449E7-B8A6-41BC-9D81-321FA849C7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4308E6-BF38-411D-8A5D-B50406BED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7F9E46-65B3-41AF-9248-17E7466B5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7A6A-01D2-483C-A9BF-3C14D09F542A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4B3DF6-80B8-4B57-A91F-AA3C711AA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D9771C-A1ED-41B3-AB4B-AAE38D8F2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BBE6-03C3-4170-B224-8054C39DA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57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32CF5-5299-4D09-8147-65FA76669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0FDACE-393F-484E-A176-DC57F217F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D3ED68-A202-4074-B3A3-9FC336808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E89FDE-AE10-4F3C-8197-EA3A58294A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A152DE-042A-461F-8B4B-C0EE34D6A0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9E3954-E1D5-4D67-9B71-03C0A0B9B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7A6A-01D2-483C-A9BF-3C14D09F542A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6AF141-0630-4942-8F8D-DCFE1885E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1A6CC4-3EAD-4339-9BBE-A5312B2B4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BBE6-03C3-4170-B224-8054C39DA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43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698C0-307B-4B33-8F17-5FFFA6C95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ECA860-DE6B-4857-9821-7353A44F4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7A6A-01D2-483C-A9BF-3C14D09F542A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947B69-516A-4F9D-ACBC-B6DB003FA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17354F-A112-4BBC-A781-7A93A7E2E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BBE6-03C3-4170-B224-8054C39DA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196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CC5A07-7A27-4C35-95EF-7AEA5B741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7A6A-01D2-483C-A9BF-3C14D09F542A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08B0D9-AA20-45DE-A25E-C030ACD84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16A2C3-3F75-4719-94CC-6DDB36125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BBE6-03C3-4170-B224-8054C39DA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582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65B34-627C-49F0-9ED2-75BE3F097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E53B8-F13F-4096-B20E-C55D2E9D7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F2614E-2247-436A-AF22-60DD8F37CE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10331A-443F-4606-961C-4C1CFD5D1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7A6A-01D2-483C-A9BF-3C14D09F542A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F75706-7936-442C-8264-578F24AD4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E99923-0215-4F28-9A89-DDAE9F136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BBE6-03C3-4170-B224-8054C39DA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93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D74FE-8324-47D8-A770-347877A1E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98D160-0AB8-4EBD-82C7-ABBC51ACE0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D30479-060B-4014-BFEB-948CC7AEFD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BFAEA-E36C-4BB9-828C-35AC748BE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7A6A-01D2-483C-A9BF-3C14D09F542A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72C5-DC66-419E-8923-BA31D633F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2F3F98-A4DE-4D89-849A-116124F70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BBE6-03C3-4170-B224-8054C39DA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210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80AC69-A837-4A54-BD24-B5B1FE377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8EC03E-80F4-4458-A55E-CDA12F620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24BA9-CFED-4D51-8DCC-244FF90918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77A6A-01D2-483C-A9BF-3C14D09F542A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B2AB-7275-4ED0-9A16-1F676F63F5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027CC-2CBD-4F90-BF3F-DFF6E3FCE0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8BBE6-03C3-4170-B224-8054C39DA8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32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23.png"/><Relationship Id="rId3" Type="http://schemas.openxmlformats.org/officeDocument/2006/relationships/image" Target="../media/image9.png"/><Relationship Id="rId7" Type="http://schemas.openxmlformats.org/officeDocument/2006/relationships/image" Target="../media/image6.png"/><Relationship Id="rId12" Type="http://schemas.openxmlformats.org/officeDocument/2006/relationships/image" Target="../media/image2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21.png"/><Relationship Id="rId5" Type="http://schemas.openxmlformats.org/officeDocument/2006/relationships/image" Target="../media/image18.png"/><Relationship Id="rId10" Type="http://schemas.openxmlformats.org/officeDocument/2006/relationships/image" Target="../media/image20.png"/><Relationship Id="rId4" Type="http://schemas.openxmlformats.org/officeDocument/2006/relationships/image" Target="../media/image8.png"/><Relationship Id="rId9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3E33C-2C89-4AFE-BBFC-A48A03EF4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2103437"/>
            <a:ext cx="11379200" cy="1516063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Mortalité</a:t>
            </a:r>
            <a:r>
              <a:rPr lang="en-GB" dirty="0"/>
              <a:t> </a:t>
            </a:r>
            <a:r>
              <a:rPr lang="en-GB" dirty="0" err="1"/>
              <a:t>toutes</a:t>
            </a:r>
            <a:r>
              <a:rPr lang="en-GB" dirty="0"/>
              <a:t> causes par </a:t>
            </a:r>
            <a:r>
              <a:rPr lang="en-GB" dirty="0" err="1"/>
              <a:t>classe</a:t>
            </a:r>
            <a:r>
              <a:rPr lang="en-GB" dirty="0"/>
              <a:t> </a:t>
            </a:r>
            <a:r>
              <a:rPr lang="en-GB"/>
              <a:t>d age et </a:t>
            </a:r>
            <a:r>
              <a:rPr lang="en-GB" dirty="0" err="1"/>
              <a:t>pourcentage</a:t>
            </a:r>
            <a:r>
              <a:rPr lang="en-GB" dirty="0"/>
              <a:t> de vaccinations COVID19 dans 23 pays</a:t>
            </a:r>
            <a:br>
              <a:rPr lang="en-GB" dirty="0"/>
            </a:br>
            <a:br>
              <a:rPr lang="en-GB" dirty="0"/>
            </a:br>
            <a:r>
              <a:rPr lang="en-GB" dirty="0"/>
              <a:t>Une analyse des data de </a:t>
            </a:r>
            <a:r>
              <a:rPr lang="en-GB" dirty="0" err="1"/>
              <a:t>mortalité</a:t>
            </a:r>
            <a:r>
              <a:rPr lang="en-GB" dirty="0"/>
              <a:t> </a:t>
            </a:r>
            <a:r>
              <a:rPr lang="en-GB" dirty="0" err="1"/>
              <a:t>hebdomadaire</a:t>
            </a:r>
            <a:r>
              <a:rPr lang="en-GB" dirty="0"/>
              <a:t> de euromomo.eu </a:t>
            </a:r>
            <a:r>
              <a:rPr lang="en-GB" dirty="0" err="1"/>
              <a:t>en</a:t>
            </a:r>
            <a:r>
              <a:rPr lang="en-GB" dirty="0"/>
              <a:t> relation avec </a:t>
            </a:r>
            <a:r>
              <a:rPr lang="en-GB" dirty="0" err="1"/>
              <a:t>l'augmentation</a:t>
            </a:r>
            <a:r>
              <a:rPr lang="en-GB" dirty="0"/>
              <a:t> </a:t>
            </a:r>
            <a:r>
              <a:rPr lang="en-GB" dirty="0" err="1"/>
              <a:t>hebdomadaire</a:t>
            </a:r>
            <a:r>
              <a:rPr lang="en-GB" dirty="0"/>
              <a:t> des </a:t>
            </a:r>
            <a:r>
              <a:rPr lang="en-GB" dirty="0" err="1"/>
              <a:t>taux</a:t>
            </a:r>
            <a:r>
              <a:rPr lang="en-GB" dirty="0"/>
              <a:t> de vaccination</a:t>
            </a:r>
            <a:br>
              <a:rPr lang="en-GB" dirty="0"/>
            </a:br>
            <a:br>
              <a:rPr lang="en-GB" dirty="0"/>
            </a:br>
            <a:r>
              <a:rPr lang="en-GB" dirty="0"/>
              <a:t>Hervé </a:t>
            </a:r>
            <a:r>
              <a:rPr lang="en-GB" dirty="0" err="1"/>
              <a:t>Seligmann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594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79C5ED1-F40C-4071-AE35-C95A40C9A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14" y="42148"/>
            <a:ext cx="3368014" cy="22132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AD8E315-A2CB-4E4C-9375-D0BAC2627F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14" y="2344700"/>
            <a:ext cx="3329873" cy="214914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523342-452C-4FCE-BA92-30BBA400CB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563674"/>
            <a:ext cx="3365422" cy="236023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4B4BEAA-1CEF-479B-9E1A-F61DD5A55E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6228" y="100493"/>
            <a:ext cx="2829432" cy="214519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C7A0977-23B4-433F-9704-178A3A41203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5660" y="84877"/>
            <a:ext cx="3024799" cy="217642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E5D4FB9-2F0A-44FA-A29A-C646A46E078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45660" y="2344700"/>
            <a:ext cx="3024800" cy="214914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E94A99C-A2D0-4F88-B67C-7A6B91F25E3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67629" y="4547975"/>
            <a:ext cx="3002831" cy="234860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275A38A-0ACA-4149-A53B-E0A5D2AA542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65422" y="2364157"/>
            <a:ext cx="2856287" cy="212968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E15772C-F678-405E-9CAC-FCF8266116C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416228" y="4553946"/>
            <a:ext cx="2851401" cy="23505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F50059A-3777-4113-8291-4159ED27A84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274522" y="63827"/>
            <a:ext cx="2944644" cy="219303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D16DC8F-BB0F-49F9-837F-517051C1EFE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280741" y="2344700"/>
            <a:ext cx="2918969" cy="214914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EE3FA39-9E30-43C6-BB67-78512848296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270459" y="4563674"/>
            <a:ext cx="2851402" cy="2322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987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5FA9956-6724-4124-8C05-60EE983CA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7169" name="Picture 3">
            <a:extLst>
              <a:ext uri="{FF2B5EF4-FFF2-40B4-BE49-F238E27FC236}">
                <a16:creationId xmlns:a16="http://schemas.microsoft.com/office/drawing/2014/main" id="{D352C1F3-8DE1-4167-84D9-C72DA1EDA5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" y="125569"/>
            <a:ext cx="9831616" cy="5346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59D754F1-8A01-4424-B8F8-92C71E4B9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87" y="5229703"/>
            <a:ext cx="1214473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1. </a:t>
            </a:r>
            <a:r>
              <a:rPr kumimoji="0" lang="en-GB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dirty="0" err="1"/>
              <a:t>é</a:t>
            </a:r>
            <a:r>
              <a:rPr kumimoji="0" lang="en-GB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ries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temporelles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z-scores de </a:t>
            </a:r>
            <a:r>
              <a:rPr kumimoji="0" lang="en-GB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mortalit</a:t>
            </a:r>
            <a:r>
              <a:rPr lang="en-GB" dirty="0" err="1"/>
              <a:t>és</a:t>
            </a:r>
            <a:r>
              <a:rPr lang="en-GB" dirty="0"/>
              <a:t> </a:t>
            </a:r>
            <a:r>
              <a:rPr lang="en-GB" dirty="0" err="1"/>
              <a:t>hebdomadaires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pour les 0-14 and d </a:t>
            </a:r>
            <a:r>
              <a:rPr kumimoji="0" lang="en-GB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Austriche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de Belgique </a:t>
            </a:r>
            <a:r>
              <a:rPr kumimoji="0" lang="en-GB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depuis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fin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2020 a la fin Mai 2021 (</a:t>
            </a:r>
            <a:r>
              <a:rPr kumimoji="0" lang="en-GB" altLang="en-US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euromomo.eu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acc</a:t>
            </a:r>
            <a:r>
              <a:rPr lang="en-GB" dirty="0"/>
              <a:t>ede 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 29 2021). Le score z </a:t>
            </a:r>
            <a:r>
              <a:rPr kumimoji="0" lang="en-GB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GB" dirty="0" err="1"/>
              <a:t>é</a:t>
            </a:r>
            <a:r>
              <a:rPr kumimoji="0" lang="en-GB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finit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pour </a:t>
            </a:r>
            <a:r>
              <a:rPr kumimoji="0" lang="en-GB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chaque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pays </a:t>
            </a:r>
            <a:r>
              <a:rPr kumimoji="0" lang="en-GB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mortalit</a:t>
            </a:r>
            <a:r>
              <a:rPr lang="en-GB" dirty="0" err="1"/>
              <a:t>é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moyenne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zero et un </a:t>
            </a:r>
            <a:r>
              <a:rPr lang="en-GB" dirty="0" err="1"/>
              <a:t>éc</a:t>
            </a:r>
            <a:r>
              <a:rPr kumimoji="0" lang="en-GB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type de 1, pour comparer des pays avec des populations </a:t>
            </a:r>
            <a:r>
              <a:rPr kumimoji="0" lang="en-GB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</a:t>
            </a:r>
            <a:r>
              <a:rPr lang="en-GB" dirty="0" err="1"/>
              <a:t>érentes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Le score z pour l </a:t>
            </a:r>
            <a:r>
              <a:rPr kumimoji="0" lang="en-GB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Autriche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pour la 5</a:t>
            </a:r>
            <a:r>
              <a:rPr kumimoji="0" lang="en-GB" altLang="en-US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eme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semaine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2021 </a:t>
            </a:r>
            <a:r>
              <a:rPr kumimoji="0" lang="en-GB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+0.6.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935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5C7CBCD-19E3-4039-87F6-055FE355EF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94" y="204961"/>
            <a:ext cx="12110677" cy="579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416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1F10CB0D-C155-4E58-8764-EB96A64406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80" y="405245"/>
            <a:ext cx="12063303" cy="607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310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8E5A24E-3946-42B0-A700-1542DB54E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210" y="322099"/>
            <a:ext cx="10186737" cy="621380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A6E09C2-15A2-4DF4-AF9C-3948B3F51826}"/>
              </a:ext>
            </a:extLst>
          </p:cNvPr>
          <p:cNvSpPr txBox="1"/>
          <p:nvPr/>
        </p:nvSpPr>
        <p:spPr>
          <a:xfrm>
            <a:off x="2749215" y="3602121"/>
            <a:ext cx="1985544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dirty="0"/>
              <a:t>P &lt;0.05</a:t>
            </a:r>
          </a:p>
          <a:p>
            <a:r>
              <a:rPr lang="en-GB" dirty="0">
                <a:solidFill>
                  <a:srgbClr val="FF0000"/>
                </a:solidFill>
              </a:rPr>
              <a:t>Adverse effects 22</a:t>
            </a:r>
          </a:p>
          <a:p>
            <a:r>
              <a:rPr lang="en-GB" dirty="0">
                <a:solidFill>
                  <a:srgbClr val="0070C0"/>
                </a:solidFill>
              </a:rPr>
              <a:t>Protective effects 6</a:t>
            </a:r>
          </a:p>
        </p:txBody>
      </p:sp>
    </p:spTree>
    <p:extLst>
      <p:ext uri="{BB962C8B-B14F-4D97-AF65-F5344CB8AC3E}">
        <p14:creationId xmlns:p14="http://schemas.microsoft.com/office/powerpoint/2010/main" val="1973848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CB6E0405-E1B2-4312-BD3E-337D7C5CAFBB}"/>
              </a:ext>
            </a:extLst>
          </p:cNvPr>
          <p:cNvGraphicFramePr/>
          <p:nvPr/>
        </p:nvGraphicFramePr>
        <p:xfrm>
          <a:off x="0" y="0"/>
          <a:ext cx="6096001" cy="5270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F76E293B-930C-4F58-B339-EA409F4DFE0D}"/>
              </a:ext>
            </a:extLst>
          </p:cNvPr>
          <p:cNvGraphicFramePr/>
          <p:nvPr/>
        </p:nvGraphicFramePr>
        <p:xfrm>
          <a:off x="6046125" y="-24333"/>
          <a:ext cx="6334298" cy="5270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7BA4F18A-5633-4D5A-97C7-BE36256D449C}"/>
              </a:ext>
            </a:extLst>
          </p:cNvPr>
          <p:cNvSpPr txBox="1"/>
          <p:nvPr/>
        </p:nvSpPr>
        <p:spPr>
          <a:xfrm>
            <a:off x="353291" y="5503921"/>
            <a:ext cx="11679382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2. Score z de la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mortalit</a:t>
            </a:r>
            <a:r>
              <a:rPr lang="en-GB" dirty="0" err="1"/>
              <a:t>é</a:t>
            </a:r>
            <a:r>
              <a:rPr lang="en-GB" dirty="0"/>
              <a:t> </a:t>
            </a:r>
            <a:r>
              <a:rPr lang="en-GB" dirty="0" err="1"/>
              <a:t>totale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hebdomadaire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pour les 15-44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vs le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pourcentage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hebdomadaire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vaccin</a:t>
            </a:r>
            <a:r>
              <a:rPr lang="en-GB" dirty="0" err="1"/>
              <a:t>és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A: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Mortalit</a:t>
            </a:r>
            <a:r>
              <a:rPr lang="en-GB" dirty="0" err="1"/>
              <a:t>é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semaine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14 de 2021 vs vaccination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semaine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12 de 2021. B: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Mortalit</a:t>
            </a:r>
            <a:r>
              <a:rPr lang="en-GB" dirty="0" err="1"/>
              <a:t>é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semaine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21 de 2021 vs vaccination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semaine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13 de 2021. Sites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</a:t>
            </a:r>
            <a:r>
              <a:rPr lang="en-GB" dirty="0" err="1"/>
              <a:t>é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GB" dirty="0" err="1"/>
              <a:t>és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Juin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9451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F5DD3F3E-DDB9-4186-AF4B-7A3A6BE5E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7009" y="4488941"/>
            <a:ext cx="3220485" cy="234860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09E15B1-309D-422A-8753-F8BADB7A4B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5040" y="2292916"/>
            <a:ext cx="3242454" cy="211990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0A8D640-8A50-446E-91D1-305EB6F98C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9944" y="86092"/>
            <a:ext cx="3257550" cy="217642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0A4FA57-F8F0-4D84-BA7F-D75F3C0647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649" y="4477309"/>
            <a:ext cx="3365422" cy="236023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F042A74-B0D9-4A37-8B77-CDB4354D12F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354" y="2263676"/>
            <a:ext cx="3329873" cy="214914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F44E185-854C-47DE-8E51-14011E42CE1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214" y="42148"/>
            <a:ext cx="3368014" cy="22132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7E3D786-A8A2-46E0-80C1-03D20CE9940C}"/>
              </a:ext>
            </a:extLst>
          </p:cNvPr>
          <p:cNvSpPr txBox="1"/>
          <p:nvPr/>
        </p:nvSpPr>
        <p:spPr>
          <a:xfrm>
            <a:off x="307148" y="1230209"/>
            <a:ext cx="2638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Age 0-14</a:t>
            </a:r>
          </a:p>
          <a:p>
            <a:r>
              <a:rPr lang="en-GB" dirty="0"/>
              <a:t>P &lt; 0.05 at lags +17, 27-35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4017F0-0EE1-4290-9DF4-D0A5847560BE}"/>
              </a:ext>
            </a:extLst>
          </p:cNvPr>
          <p:cNvSpPr txBox="1"/>
          <p:nvPr/>
        </p:nvSpPr>
        <p:spPr>
          <a:xfrm>
            <a:off x="307148" y="2242379"/>
            <a:ext cx="16401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Age 15-44</a:t>
            </a:r>
          </a:p>
          <a:p>
            <a:r>
              <a:rPr lang="en-GB" dirty="0"/>
              <a:t>P &lt; 0.05 at lags</a:t>
            </a:r>
          </a:p>
          <a:p>
            <a:r>
              <a:rPr lang="en-GB" dirty="0"/>
              <a:t>-  7-13, + 25, 31</a:t>
            </a:r>
          </a:p>
          <a:p>
            <a:r>
              <a:rPr lang="en-GB" dirty="0"/>
              <a:t>                     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D613D8-A579-4A9D-BE09-932829ACD695}"/>
              </a:ext>
            </a:extLst>
          </p:cNvPr>
          <p:cNvSpPr txBox="1"/>
          <p:nvPr/>
        </p:nvSpPr>
        <p:spPr>
          <a:xfrm>
            <a:off x="285632" y="4454106"/>
            <a:ext cx="22942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Age 45-64</a:t>
            </a:r>
          </a:p>
          <a:p>
            <a:r>
              <a:rPr lang="en-GB" dirty="0"/>
              <a:t>P &lt; 0.05 at lags</a:t>
            </a:r>
          </a:p>
          <a:p>
            <a:r>
              <a:rPr lang="en-GB" dirty="0"/>
              <a:t>- 6-14, + 0-1, 33,34,37</a:t>
            </a:r>
          </a:p>
          <a:p>
            <a:r>
              <a:rPr lang="en-GB" dirty="0"/>
              <a:t>                     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90A789-2764-43E6-92A4-491858683319}"/>
              </a:ext>
            </a:extLst>
          </p:cNvPr>
          <p:cNvSpPr txBox="1"/>
          <p:nvPr/>
        </p:nvSpPr>
        <p:spPr>
          <a:xfrm>
            <a:off x="3445040" y="86092"/>
            <a:ext cx="21723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Age 65-74</a:t>
            </a:r>
          </a:p>
          <a:p>
            <a:r>
              <a:rPr lang="en-GB" dirty="0"/>
              <a:t>P &lt; 0.05 at lags </a:t>
            </a:r>
          </a:p>
          <a:p>
            <a:r>
              <a:rPr lang="en-GB" dirty="0"/>
              <a:t>   - 6-14,16-20, +0, 26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506658B-5A8D-40EB-B676-F81C0377C78B}"/>
              </a:ext>
            </a:extLst>
          </p:cNvPr>
          <p:cNvSpPr txBox="1"/>
          <p:nvPr/>
        </p:nvSpPr>
        <p:spPr>
          <a:xfrm>
            <a:off x="3485115" y="2269443"/>
            <a:ext cx="16396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Age 75-84</a:t>
            </a:r>
          </a:p>
          <a:p>
            <a:r>
              <a:rPr lang="en-GB" dirty="0"/>
              <a:t>P &lt; 0.05 at lags </a:t>
            </a:r>
          </a:p>
          <a:p>
            <a:r>
              <a:rPr lang="en-GB" dirty="0"/>
              <a:t>   - 12,16,18-21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BDE6E10-BF36-40BB-84A7-A70F337B8635}"/>
              </a:ext>
            </a:extLst>
          </p:cNvPr>
          <p:cNvSpPr txBox="1"/>
          <p:nvPr/>
        </p:nvSpPr>
        <p:spPr>
          <a:xfrm>
            <a:off x="3412071" y="5711384"/>
            <a:ext cx="31001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Age 85+</a:t>
            </a:r>
          </a:p>
          <a:p>
            <a:r>
              <a:rPr lang="en-GB" dirty="0"/>
              <a:t>P &lt; 0.05 at lags – 11,12,</a:t>
            </a:r>
          </a:p>
          <a:p>
            <a:r>
              <a:rPr lang="en-GB" dirty="0"/>
              <a:t> +0-2, 26, 28,29, 31,32,34</a:t>
            </a:r>
          </a:p>
        </p:txBody>
      </p:sp>
      <p:graphicFrame>
        <p:nvGraphicFramePr>
          <p:cNvPr id="26" name="Table 26">
            <a:extLst>
              <a:ext uri="{FF2B5EF4-FFF2-40B4-BE49-F238E27FC236}">
                <a16:creationId xmlns:a16="http://schemas.microsoft.com/office/drawing/2014/main" id="{07E1C0D3-4FA3-4CC2-80BF-B9EE38A81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188220"/>
              </p:ext>
            </p:extLst>
          </p:nvPr>
        </p:nvGraphicFramePr>
        <p:xfrm>
          <a:off x="6716307" y="86092"/>
          <a:ext cx="5500061" cy="258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042">
                  <a:extLst>
                    <a:ext uri="{9D8B030D-6E8A-4147-A177-3AD203B41FA5}">
                      <a16:colId xmlns:a16="http://schemas.microsoft.com/office/drawing/2014/main" val="1144588569"/>
                    </a:ext>
                  </a:extLst>
                </a:gridCol>
                <a:gridCol w="984483">
                  <a:extLst>
                    <a:ext uri="{9D8B030D-6E8A-4147-A177-3AD203B41FA5}">
                      <a16:colId xmlns:a16="http://schemas.microsoft.com/office/drawing/2014/main" val="3996879928"/>
                    </a:ext>
                  </a:extLst>
                </a:gridCol>
                <a:gridCol w="1000620">
                  <a:extLst>
                    <a:ext uri="{9D8B030D-6E8A-4147-A177-3AD203B41FA5}">
                      <a16:colId xmlns:a16="http://schemas.microsoft.com/office/drawing/2014/main" val="2055160632"/>
                    </a:ext>
                  </a:extLst>
                </a:gridCol>
                <a:gridCol w="1097455">
                  <a:extLst>
                    <a:ext uri="{9D8B030D-6E8A-4147-A177-3AD203B41FA5}">
                      <a16:colId xmlns:a16="http://schemas.microsoft.com/office/drawing/2014/main" val="2795704503"/>
                    </a:ext>
                  </a:extLst>
                </a:gridCol>
                <a:gridCol w="747194">
                  <a:extLst>
                    <a:ext uri="{9D8B030D-6E8A-4147-A177-3AD203B41FA5}">
                      <a16:colId xmlns:a16="http://schemas.microsoft.com/office/drawing/2014/main" val="3030534193"/>
                    </a:ext>
                  </a:extLst>
                </a:gridCol>
                <a:gridCol w="931267">
                  <a:extLst>
                    <a:ext uri="{9D8B030D-6E8A-4147-A177-3AD203B41FA5}">
                      <a16:colId xmlns:a16="http://schemas.microsoft.com/office/drawing/2014/main" val="2516074987"/>
                    </a:ext>
                  </a:extLst>
                </a:gridCol>
              </a:tblGrid>
              <a:tr h="191419">
                <a:tc>
                  <a:txBody>
                    <a:bodyPr/>
                    <a:lstStyle/>
                    <a:p>
                      <a:r>
                        <a:rPr lang="en-GB" dirty="0"/>
                        <a:t>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%+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P&lt;0.05 -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P&lt;0.05+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Adv1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Adv2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247053"/>
                  </a:ext>
                </a:extLst>
              </a:tr>
              <a:tr h="322750">
                <a:tc>
                  <a:txBody>
                    <a:bodyPr/>
                    <a:lstStyle/>
                    <a:p>
                      <a:r>
                        <a:rPr lang="en-GB" dirty="0"/>
                        <a:t>0-14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59.3*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46*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26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853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15-44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46.5*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25*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25*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335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45-64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44.3*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35*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044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65-74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39.8*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30*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909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75-84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44.6*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162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85+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602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423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5AA5A6E-DE06-494F-B5CA-F8E78E3FDE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5333" y="-58285"/>
            <a:ext cx="8793411" cy="6244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434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BFC764C-35E6-4E44-8701-4EB69E2428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567289" cy="221363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CBA8E10-F7F7-4E9A-9068-67E804E121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56" y="2186030"/>
            <a:ext cx="3522133" cy="218560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E8008CE-A531-4AF2-8E39-2FAAA33E29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3085" y="4354504"/>
            <a:ext cx="3567289" cy="250349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29FE80C-98B2-4760-80BE-AFF799507E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01857" y="63326"/>
            <a:ext cx="3239210" cy="212848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F4A9E5C-6260-4FFD-ABE8-751FEA70158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39949" y="2119311"/>
            <a:ext cx="3301118" cy="218560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A4C26EB-9884-4C97-A948-D15592FE833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55996" y="4359075"/>
            <a:ext cx="3285071" cy="248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443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4740</TotalTime>
  <Words>420</Words>
  <Application>Microsoft Office PowerPoint</Application>
  <PresentationFormat>Widescreen</PresentationFormat>
  <Paragraphs>121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Mortalité toutes causes par classe d age et pourcentage de vaccinations COVID19 dans 23 pays  Une analyse des data de mortalité hebdomadaire de euromomo.eu en relation avec l'augmentation hebdomadaire des taux de vaccination  Hervé Seligmann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Hervé</dc:creator>
  <cp:lastModifiedBy>Hervé</cp:lastModifiedBy>
  <cp:revision>26</cp:revision>
  <dcterms:created xsi:type="dcterms:W3CDTF">2021-10-07T22:14:27Z</dcterms:created>
  <dcterms:modified xsi:type="dcterms:W3CDTF">2021-11-18T20:04:43Z</dcterms:modified>
</cp:coreProperties>
</file>